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sldIdLst>
    <p:sldId id="256" r:id="rId2"/>
    <p:sldId id="272" r:id="rId3"/>
    <p:sldId id="260" r:id="rId4"/>
    <p:sldId id="261" r:id="rId5"/>
    <p:sldId id="262" r:id="rId6"/>
    <p:sldId id="263" r:id="rId7"/>
    <p:sldId id="271"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776281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3/23/2018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534334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3/23/2018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80902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3/23/2018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66047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3/23/2018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718297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3/23/2018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0705801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3/23/2018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‹Nº›</a:t>
            </a:fld>
            <a:endParaRPr lang="en-US" dirty="0"/>
          </a:p>
        </p:txBody>
      </p:sp>
    </p:spTree>
    <p:extLst>
      <p:ext uri="{BB962C8B-B14F-4D97-AF65-F5344CB8AC3E}">
        <p14:creationId xmlns:p14="http://schemas.microsoft.com/office/powerpoint/2010/main" val="9138680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549917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393715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3/23/2018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617056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3/23/2018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‹Nº›</a:t>
            </a:fld>
            <a:endParaRPr lang="en-US" dirty="0"/>
          </a:p>
        </p:txBody>
      </p:sp>
    </p:spTree>
    <p:extLst>
      <p:ext uri="{BB962C8B-B14F-4D97-AF65-F5344CB8AC3E}">
        <p14:creationId xmlns:p14="http://schemas.microsoft.com/office/powerpoint/2010/main" val="270941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179555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687823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152285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2A54C80-263E-416B-A8E0-580EDEADCBDC}" type="datetimeFigureOut">
              <a:rPr lang="en-US" smtClean="0"/>
              <a:t>3/23/2018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‹Nº›</a:t>
            </a:fld>
            <a:endParaRPr lang="en-US" dirty="0"/>
          </a:p>
        </p:txBody>
      </p:sp>
    </p:spTree>
    <p:extLst>
      <p:ext uri="{BB962C8B-B14F-4D97-AF65-F5344CB8AC3E}">
        <p14:creationId xmlns:p14="http://schemas.microsoft.com/office/powerpoint/2010/main" val="2085088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3/23/2018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389766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3/23/2018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163029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33971" y="0"/>
            <a:ext cx="4849398" cy="6858000"/>
          </a:xfrm>
          <a:prstGeom prst="rect">
            <a:avLst/>
          </a:prstGeom>
          <a:ln>
            <a:noFill/>
          </a:ln>
          <a:effectLst>
            <a:softEdge rad="112500"/>
          </a:effectLst>
        </p:spPr>
      </p:pic>
      <p:pic>
        <p:nvPicPr>
          <p:cNvPr id="5" name="Imagen 1"/>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10567" y="1245086"/>
            <a:ext cx="2744788" cy="284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ángulo 4"/>
          <p:cNvSpPr>
            <a:spLocks noChangeArrowheads="1"/>
          </p:cNvSpPr>
          <p:nvPr/>
        </p:nvSpPr>
        <p:spPr bwMode="auto">
          <a:xfrm>
            <a:off x="5683369" y="4564887"/>
            <a:ext cx="509302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698750" algn="ctr"/>
                <a:tab pos="5399088" algn="r"/>
              </a:tabLst>
              <a:defRPr>
                <a:solidFill>
                  <a:schemeClr val="tx1"/>
                </a:solidFill>
                <a:latin typeface="Century Gothic" panose="020B0502020202020204" pitchFamily="34" charset="0"/>
                <a:cs typeface="Arial" panose="020B0604020202020204" pitchFamily="34" charset="0"/>
              </a:defRPr>
            </a:lvl1pPr>
            <a:lvl2pPr marL="742950" indent="-285750">
              <a:tabLst>
                <a:tab pos="2698750" algn="ctr"/>
                <a:tab pos="5399088" algn="r"/>
              </a:tabLst>
              <a:defRPr>
                <a:solidFill>
                  <a:schemeClr val="tx1"/>
                </a:solidFill>
                <a:latin typeface="Century Gothic" panose="020B0502020202020204" pitchFamily="34" charset="0"/>
                <a:cs typeface="Arial" panose="020B0604020202020204" pitchFamily="34" charset="0"/>
              </a:defRPr>
            </a:lvl2pPr>
            <a:lvl3pPr marL="1143000" indent="-228600">
              <a:tabLst>
                <a:tab pos="2698750" algn="ctr"/>
                <a:tab pos="5399088" algn="r"/>
              </a:tabLst>
              <a:defRPr>
                <a:solidFill>
                  <a:schemeClr val="tx1"/>
                </a:solidFill>
                <a:latin typeface="Century Gothic" panose="020B0502020202020204" pitchFamily="34" charset="0"/>
                <a:cs typeface="Arial" panose="020B0604020202020204" pitchFamily="34" charset="0"/>
              </a:defRPr>
            </a:lvl3pPr>
            <a:lvl4pPr marL="1600200" indent="-228600">
              <a:tabLst>
                <a:tab pos="2698750" algn="ctr"/>
                <a:tab pos="5399088" algn="r"/>
              </a:tabLst>
              <a:defRPr>
                <a:solidFill>
                  <a:schemeClr val="tx1"/>
                </a:solidFill>
                <a:latin typeface="Century Gothic" panose="020B0502020202020204" pitchFamily="34" charset="0"/>
                <a:cs typeface="Arial" panose="020B0604020202020204" pitchFamily="34" charset="0"/>
              </a:defRPr>
            </a:lvl4pPr>
            <a:lvl5pPr marL="2057400" indent="-228600">
              <a:tabLst>
                <a:tab pos="2698750" algn="ctr"/>
                <a:tab pos="5399088" algn="r"/>
              </a:tabLst>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tabLst>
                <a:tab pos="2698750" algn="ctr"/>
                <a:tab pos="5399088" algn="r"/>
              </a:tabLs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tabLst>
                <a:tab pos="2698750" algn="ctr"/>
                <a:tab pos="5399088" algn="r"/>
              </a:tabLs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tabLst>
                <a:tab pos="2698750" algn="ctr"/>
                <a:tab pos="5399088" algn="r"/>
              </a:tabLs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tabLst>
                <a:tab pos="2698750" algn="ctr"/>
                <a:tab pos="5399088" algn="r"/>
              </a:tabLst>
              <a:defRPr>
                <a:solidFill>
                  <a:schemeClr val="tx1"/>
                </a:solidFill>
                <a:latin typeface="Century Gothic" panose="020B0502020202020204" pitchFamily="34" charset="0"/>
                <a:cs typeface="Arial" panose="020B0604020202020204" pitchFamily="34" charset="0"/>
              </a:defRPr>
            </a:lvl9pPr>
          </a:lstStyle>
          <a:p>
            <a:pPr algn="ctr" eaLnBrk="1" fontAlgn="auto" hangingPunct="1">
              <a:spcBef>
                <a:spcPts val="0"/>
              </a:spcBef>
              <a:spcAft>
                <a:spcPts val="0"/>
              </a:spcAft>
              <a:defRPr/>
            </a:pPr>
            <a:r>
              <a:rPr lang="es-ES" altLang="es-ES" sz="2400" b="1" dirty="0">
                <a:ln w="6600">
                  <a:solidFill>
                    <a:schemeClr val="accent2"/>
                  </a:solidFill>
                  <a:prstDash val="solid"/>
                </a:ln>
                <a:solidFill>
                  <a:srgbClr val="FFFFFF"/>
                </a:solidFill>
                <a:effectLst>
                  <a:outerShdw dist="38100" dir="2700000" algn="tl" rotWithShape="0">
                    <a:schemeClr val="accent2"/>
                  </a:outerShdw>
                </a:effectLst>
                <a:cs typeface="Times New Roman" panose="02020603050405020304" pitchFamily="18" charset="0"/>
              </a:rPr>
              <a:t>Colegio  “La Purísima”</a:t>
            </a:r>
          </a:p>
          <a:p>
            <a:pPr algn="ctr" eaLnBrk="1" fontAlgn="auto" hangingPunct="1">
              <a:spcBef>
                <a:spcPts val="0"/>
              </a:spcBef>
              <a:spcAft>
                <a:spcPts val="0"/>
              </a:spcAft>
              <a:defRPr/>
            </a:pPr>
            <a:r>
              <a:rPr lang="es-ES" altLang="es-ES" sz="2400" b="1" dirty="0">
                <a:ln w="6600">
                  <a:solidFill>
                    <a:schemeClr val="accent2"/>
                  </a:solidFill>
                  <a:prstDash val="solid"/>
                </a:ln>
                <a:solidFill>
                  <a:srgbClr val="FFFFFF"/>
                </a:solidFill>
                <a:effectLst>
                  <a:outerShdw dist="38100" dir="2700000" algn="tl" rotWithShape="0">
                    <a:schemeClr val="accent2"/>
                  </a:outerShdw>
                </a:effectLst>
                <a:cs typeface="Times New Roman" panose="02020603050405020304" pitchFamily="18" charset="0"/>
              </a:rPr>
              <a:t>Callosa de Segura        </a:t>
            </a:r>
          </a:p>
          <a:p>
            <a:pPr algn="ctr" eaLnBrk="1" fontAlgn="auto" hangingPunct="1">
              <a:spcBef>
                <a:spcPts val="0"/>
              </a:spcBef>
              <a:spcAft>
                <a:spcPts val="0"/>
              </a:spcAft>
              <a:defRPr/>
            </a:pPr>
            <a:r>
              <a:rPr lang="en-US" altLang="es-ES" sz="2400" b="1" dirty="0">
                <a:ln w="6600">
                  <a:solidFill>
                    <a:schemeClr val="accent2"/>
                  </a:solidFill>
                  <a:prstDash val="solid"/>
                </a:ln>
                <a:solidFill>
                  <a:srgbClr val="FFFFFF"/>
                </a:solidFill>
                <a:effectLst>
                  <a:outerShdw dist="38100" dir="2700000" algn="tl" rotWithShape="0">
                    <a:schemeClr val="accent2"/>
                  </a:outerShdw>
                </a:effectLst>
                <a:cs typeface="Times New Roman" panose="02020603050405020304" pitchFamily="18" charset="0"/>
              </a:rPr>
              <a:t>Carmelitas Misioneras Teresianas </a:t>
            </a:r>
            <a:endParaRPr lang="es-ES" altLang="es-ES" sz="24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7" name="CuadroTexto 3"/>
          <p:cNvSpPr txBox="1">
            <a:spLocks noChangeArrowheads="1"/>
          </p:cNvSpPr>
          <p:nvPr/>
        </p:nvSpPr>
        <p:spPr bwMode="auto">
          <a:xfrm>
            <a:off x="5964517" y="243035"/>
            <a:ext cx="30368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fontAlgn="auto" hangingPunct="1">
              <a:spcBef>
                <a:spcPts val="0"/>
              </a:spcBef>
              <a:spcAft>
                <a:spcPts val="0"/>
              </a:spcAft>
              <a:defRPr/>
            </a:pPr>
            <a:r>
              <a:rPr lang="es-ES" altLang="es-ES" sz="2800" dirty="0">
                <a:ln w="0"/>
                <a:solidFill>
                  <a:schemeClr val="accent1"/>
                </a:solidFill>
                <a:effectLst>
                  <a:outerShdw blurRad="38100" dist="25400" dir="5400000" algn="ctr" rotWithShape="0">
                    <a:srgbClr val="6E747A">
                      <a:alpha val="43000"/>
                    </a:srgbClr>
                  </a:outerShdw>
                </a:effectLst>
              </a:rPr>
              <a:t>Curso 2017-2018</a:t>
            </a:r>
          </a:p>
        </p:txBody>
      </p:sp>
    </p:spTree>
    <p:extLst>
      <p:ext uri="{BB962C8B-B14F-4D97-AF65-F5344CB8AC3E}">
        <p14:creationId xmlns:p14="http://schemas.microsoft.com/office/powerpoint/2010/main" val="32081504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52834" y="309299"/>
            <a:ext cx="10625730" cy="1754326"/>
          </a:xfrm>
          <a:prstGeom prst="rect">
            <a:avLst/>
          </a:prstGeom>
          <a:noFill/>
        </p:spPr>
        <p:txBody>
          <a:bodyPr wrap="none" lIns="91440" tIns="45720" rIns="91440" bIns="45720">
            <a:spAutoFit/>
          </a:bodyPr>
          <a:lstStyle/>
          <a:p>
            <a:pPr algn="ctr"/>
            <a:r>
              <a:rPr lang="es-ES" sz="5400" b="1" dirty="0" smtClean="0">
                <a:ln w="22225">
                  <a:solidFill>
                    <a:schemeClr val="accent2"/>
                  </a:solidFill>
                  <a:prstDash val="solid"/>
                </a:ln>
                <a:solidFill>
                  <a:schemeClr val="accent2">
                    <a:lumMod val="40000"/>
                    <a:lumOff val="60000"/>
                  </a:schemeClr>
                </a:solidFill>
              </a:rPr>
              <a:t>CONTINUAMOS CON LA HISTORIA</a:t>
            </a:r>
          </a:p>
          <a:p>
            <a:pPr algn="ctr"/>
            <a:r>
              <a:rPr lang="es-ES" sz="5400" b="1" dirty="0" smtClean="0">
                <a:ln w="22225">
                  <a:solidFill>
                    <a:schemeClr val="accent2"/>
                  </a:solidFill>
                  <a:prstDash val="solid"/>
                </a:ln>
                <a:solidFill>
                  <a:schemeClr val="accent2">
                    <a:lumMod val="40000"/>
                    <a:lumOff val="60000"/>
                  </a:schemeClr>
                </a:solidFill>
              </a:rPr>
              <a:t>“EL HACHA Y LA CRUZ”</a:t>
            </a:r>
            <a:endParaRPr lang="es-ES" sz="5400" b="1" dirty="0">
              <a:ln w="22225">
                <a:solidFill>
                  <a:schemeClr val="accent2"/>
                </a:solidFill>
                <a:prstDash val="solid"/>
              </a:ln>
              <a:solidFill>
                <a:schemeClr val="accent2">
                  <a:lumMod val="40000"/>
                  <a:lumOff val="60000"/>
                </a:schemeClr>
              </a:solidFill>
            </a:endParaRPr>
          </a:p>
        </p:txBody>
      </p:sp>
      <p:pic>
        <p:nvPicPr>
          <p:cNvPr id="15362" name="Picture 2" descr="Resultado de imagen de cru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7081" y="2063625"/>
            <a:ext cx="6343119" cy="432372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15364" name="Picture 4" descr="Resultado de imagen de hacha 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53115" y="3254188"/>
            <a:ext cx="4177553" cy="3133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700016"/>
      </p:ext>
    </p:extLst>
  </p:cSld>
  <p:clrMapOvr>
    <a:masterClrMapping/>
  </p:clrMapOvr>
  <p:transition spd="slow">
    <p:plus/>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ceso alternativo 1"/>
          <p:cNvSpPr/>
          <p:nvPr/>
        </p:nvSpPr>
        <p:spPr>
          <a:xfrm>
            <a:off x="215153" y="585835"/>
            <a:ext cx="7864849" cy="5492236"/>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s-ES" sz="2800" dirty="0">
                <a:latin typeface="Arial" panose="020B0604020202020204" pitchFamily="34" charset="0"/>
                <a:ea typeface="Calibri" panose="020F0502020204030204" pitchFamily="34" charset="0"/>
              </a:rPr>
              <a:t>Preparada, lo que se dice preparada, no está, pensó el joven. En la práctica se trataba de dos troncos mal cortados con el hacha; por todas partes sobresalían ramas de cada tronco. No se había esmerado mucho Jesús con aquello. No obstante, pensando que quería entrar en el Reino, se dejó de miramientos y se decidió a cargar la cruz sobre sus hombros, comenzando a caminar con la mirada puesta en las huellas que había dejado el Maestro.</a:t>
            </a:r>
            <a:endParaRPr lang="es-ES" sz="2800" dirty="0"/>
          </a:p>
        </p:txBody>
      </p:sp>
      <p:pic>
        <p:nvPicPr>
          <p:cNvPr id="2052" name="Picture 4"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l="8942" r="62823" b="34028"/>
          <a:stretch/>
        </p:blipFill>
        <p:spPr bwMode="auto">
          <a:xfrm>
            <a:off x="8080002" y="430306"/>
            <a:ext cx="3884234" cy="58763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4947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97567" y="329361"/>
            <a:ext cx="11231216" cy="6093976"/>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just"/>
            <a:r>
              <a:rPr lang="es-ES" sz="2600" dirty="0" smtClean="0">
                <a:latin typeface="Arial" panose="020B0604020202020204" pitchFamily="34" charset="0"/>
                <a:ea typeface="Calibri" panose="020F0502020204030204" pitchFamily="34" charset="0"/>
              </a:rPr>
              <a:t>Pero </a:t>
            </a:r>
            <a:r>
              <a:rPr lang="es-ES" sz="2600" dirty="0">
                <a:latin typeface="Arial" panose="020B0604020202020204" pitchFamily="34" charset="0"/>
                <a:ea typeface="Calibri" panose="020F0502020204030204" pitchFamily="34" charset="0"/>
              </a:rPr>
              <a:t>hete aquí que, nada más echar a andar, apareció el Diablo y se acercó sonriente a nuestro joven, gritando</a:t>
            </a:r>
            <a:r>
              <a:rPr lang="es-ES" sz="2600" dirty="0" smtClean="0">
                <a:latin typeface="Arial" panose="020B0604020202020204" pitchFamily="34" charset="0"/>
                <a:ea typeface="Calibri" panose="020F0502020204030204" pitchFamily="34" charset="0"/>
              </a:rPr>
              <a:t>:</a:t>
            </a:r>
          </a:p>
          <a:p>
            <a:pPr algn="just"/>
            <a:r>
              <a:rPr lang="es-ES" sz="2600" dirty="0">
                <a:latin typeface="Arial" panose="020B0604020202020204" pitchFamily="34" charset="0"/>
                <a:ea typeface="Calibri" panose="020F0502020204030204" pitchFamily="34" charset="0"/>
              </a:rPr>
              <a:t/>
            </a:r>
            <a:br>
              <a:rPr lang="es-ES" sz="2600" dirty="0">
                <a:latin typeface="Arial" panose="020B0604020202020204" pitchFamily="34" charset="0"/>
                <a:ea typeface="Calibri" panose="020F0502020204030204" pitchFamily="34" charset="0"/>
              </a:rPr>
            </a:br>
            <a:r>
              <a:rPr lang="es-ES" sz="2600" dirty="0">
                <a:latin typeface="Arial" panose="020B0604020202020204" pitchFamily="34" charset="0"/>
                <a:ea typeface="Calibri" panose="020F0502020204030204" pitchFamily="34" charset="0"/>
              </a:rPr>
              <a:t>- ¡Eh, que te olvidas algo</a:t>
            </a:r>
            <a:r>
              <a:rPr lang="es-ES" sz="2600" dirty="0" smtClean="0">
                <a:latin typeface="Arial" panose="020B0604020202020204" pitchFamily="34" charset="0"/>
                <a:ea typeface="Calibri" panose="020F0502020204030204" pitchFamily="34" charset="0"/>
              </a:rPr>
              <a:t>!</a:t>
            </a:r>
          </a:p>
          <a:p>
            <a:pPr algn="just"/>
            <a:r>
              <a:rPr lang="es-ES" sz="2600" dirty="0">
                <a:latin typeface="Arial" panose="020B0604020202020204" pitchFamily="34" charset="0"/>
                <a:ea typeface="Calibri" panose="020F0502020204030204" pitchFamily="34" charset="0"/>
              </a:rPr>
              <a:t/>
            </a:r>
            <a:br>
              <a:rPr lang="es-ES" sz="2600" dirty="0">
                <a:latin typeface="Arial" panose="020B0604020202020204" pitchFamily="34" charset="0"/>
                <a:ea typeface="Calibri" panose="020F0502020204030204" pitchFamily="34" charset="0"/>
              </a:rPr>
            </a:br>
            <a:r>
              <a:rPr lang="es-ES" sz="2600" dirty="0">
                <a:latin typeface="Arial" panose="020B0604020202020204" pitchFamily="34" charset="0"/>
                <a:ea typeface="Calibri" panose="020F0502020204030204" pitchFamily="34" charset="0"/>
              </a:rPr>
              <a:t>- Extrañado por aquella aparición y llamada, el joven miró hacia el Diablo, que se acercaba con un hacha en la mano</a:t>
            </a:r>
            <a:r>
              <a:rPr lang="es-ES" sz="2600" dirty="0" smtClean="0">
                <a:latin typeface="Arial" panose="020B0604020202020204" pitchFamily="34" charset="0"/>
                <a:ea typeface="Calibri" panose="020F0502020204030204" pitchFamily="34" charset="0"/>
              </a:rPr>
              <a:t>.</a:t>
            </a:r>
          </a:p>
          <a:p>
            <a:pPr algn="just"/>
            <a:r>
              <a:rPr lang="es-ES" sz="2600" dirty="0">
                <a:latin typeface="Arial" panose="020B0604020202020204" pitchFamily="34" charset="0"/>
                <a:ea typeface="Calibri" panose="020F0502020204030204" pitchFamily="34" charset="0"/>
              </a:rPr>
              <a:t/>
            </a:r>
            <a:br>
              <a:rPr lang="es-ES" sz="2600" dirty="0">
                <a:latin typeface="Arial" panose="020B0604020202020204" pitchFamily="34" charset="0"/>
                <a:ea typeface="Calibri" panose="020F0502020204030204" pitchFamily="34" charset="0"/>
              </a:rPr>
            </a:br>
            <a:r>
              <a:rPr lang="es-ES" sz="2600" dirty="0">
                <a:latin typeface="Arial" panose="020B0604020202020204" pitchFamily="34" charset="0"/>
                <a:ea typeface="Calibri" panose="020F0502020204030204" pitchFamily="34" charset="0"/>
              </a:rPr>
              <a:t>- Pero, ¿cómo? ¿también tengo que llevarme el hacha?, peguntó molesto el muchacho</a:t>
            </a:r>
            <a:r>
              <a:rPr lang="es-ES" sz="2600" dirty="0" smtClean="0">
                <a:latin typeface="Arial" panose="020B0604020202020204" pitchFamily="34" charset="0"/>
                <a:ea typeface="Calibri" panose="020F0502020204030204" pitchFamily="34" charset="0"/>
              </a:rPr>
              <a:t>.</a:t>
            </a:r>
          </a:p>
          <a:p>
            <a:pPr algn="just"/>
            <a:r>
              <a:rPr lang="es-ES" sz="2600" dirty="0">
                <a:latin typeface="Arial" panose="020B0604020202020204" pitchFamily="34" charset="0"/>
                <a:ea typeface="Calibri" panose="020F0502020204030204" pitchFamily="34" charset="0"/>
              </a:rPr>
              <a:t/>
            </a:r>
            <a:br>
              <a:rPr lang="es-ES" sz="2600" dirty="0">
                <a:latin typeface="Arial" panose="020B0604020202020204" pitchFamily="34" charset="0"/>
                <a:ea typeface="Calibri" panose="020F0502020204030204" pitchFamily="34" charset="0"/>
              </a:rPr>
            </a:br>
            <a:r>
              <a:rPr lang="es-ES" sz="2600" dirty="0">
                <a:latin typeface="Arial" panose="020B0604020202020204" pitchFamily="34" charset="0"/>
                <a:ea typeface="Calibri" panose="020F0502020204030204" pitchFamily="34" charset="0"/>
              </a:rPr>
              <a:t>- No sé -dijo el Diablo haciéndose el inocente-, pero me parece que es conveniente que te la lleves por si la necesitas para el camino. Además, sería una pena dejarla abandonada</a:t>
            </a:r>
            <a:r>
              <a:rPr lang="es-ES" sz="2600" dirty="0" smtClean="0">
                <a:latin typeface="Arial" panose="020B0604020202020204" pitchFamily="34" charset="0"/>
                <a:ea typeface="Calibri" panose="020F0502020204030204" pitchFamily="34" charset="0"/>
              </a:rPr>
              <a:t>.</a:t>
            </a:r>
          </a:p>
          <a:p>
            <a:pPr algn="just"/>
            <a:endParaRPr lang="es-ES" sz="2600" dirty="0"/>
          </a:p>
        </p:txBody>
      </p:sp>
      <p:pic>
        <p:nvPicPr>
          <p:cNvPr id="3074"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6053" y="707906"/>
            <a:ext cx="2465488" cy="16436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796904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235030" y="173716"/>
            <a:ext cx="11417137" cy="3643551"/>
          </a:xfrm>
          <a:prstGeom prst="round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s-ES" sz="2600" dirty="0" smtClean="0">
                <a:latin typeface="Arial" panose="020B0604020202020204" pitchFamily="34" charset="0"/>
                <a:ea typeface="Calibri" panose="020F0502020204030204" pitchFamily="34" charset="0"/>
              </a:rPr>
              <a:t>La </a:t>
            </a:r>
            <a:r>
              <a:rPr lang="es-ES" sz="2600" dirty="0">
                <a:latin typeface="Arial" panose="020B0604020202020204" pitchFamily="34" charset="0"/>
                <a:ea typeface="Calibri" panose="020F0502020204030204" pitchFamily="34" charset="0"/>
              </a:rPr>
              <a:t>propuesta le pareció razonable y, sin pensarlo demasiado, tomó el hacha y reanudó el camino, que pronto se le hizo un tanto duro. Duro por la soledad. Él creía que lo haría acompañado por el maestro, pero sólo estaban sus huellas. Además, la cruz, pese a no ser muy pesada, era muy molesta al no estar bien terminada; las ramas que sobresalían del tronco se empeñaban en engancharse por todas partes, como si quisieran retenerlo, y se clavaban en su cuerpo, haciendo dolorosa la marcha.</a:t>
            </a:r>
            <a:endParaRPr lang="es-ES" sz="2600" dirty="0"/>
          </a:p>
        </p:txBody>
      </p:sp>
      <p:pic>
        <p:nvPicPr>
          <p:cNvPr id="4098"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2547" y="3227293"/>
            <a:ext cx="7062101" cy="36307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4102" name="Picture 6" descr="Resultado de imagen de camino de huellas png"/>
          <p:cNvPicPr>
            <a:picLocks noChangeAspect="1" noChangeArrowheads="1"/>
          </p:cNvPicPr>
          <p:nvPr/>
        </p:nvPicPr>
        <p:blipFill rotWithShape="1">
          <a:blip r:embed="rId3">
            <a:extLst>
              <a:ext uri="{28A0092B-C50C-407E-A947-70E740481C1C}">
                <a14:useLocalDpi xmlns:a14="http://schemas.microsoft.com/office/drawing/2010/main" val="0"/>
              </a:ext>
            </a:extLst>
          </a:blip>
          <a:srcRect t="54225" r="31233"/>
          <a:stretch/>
        </p:blipFill>
        <p:spPr bwMode="auto">
          <a:xfrm rot="18789310">
            <a:off x="4856852" y="5660912"/>
            <a:ext cx="1362616" cy="831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82761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295423" y="223111"/>
            <a:ext cx="11633980" cy="2758202"/>
          </a:xfrm>
          <a:prstGeom prst="round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s-ES" sz="2600" dirty="0">
                <a:latin typeface="Arial" panose="020B0604020202020204" pitchFamily="34" charset="0"/>
                <a:ea typeface="Calibri" panose="020F0502020204030204" pitchFamily="34" charset="0"/>
                <a:cs typeface="Arial" panose="020B0604020202020204" pitchFamily="34" charset="0"/>
              </a:rPr>
              <a:t>Una noche particularmente fría, se detuvo a descansar en un descampado. Depositó la cruz en el suelo, mientras </a:t>
            </a:r>
            <a:r>
              <a:rPr lang="es-ES" sz="2600" dirty="0" smtClean="0">
                <a:latin typeface="Arial" panose="020B0604020202020204" pitchFamily="34" charset="0"/>
                <a:ea typeface="Calibri" panose="020F0502020204030204" pitchFamily="34" charset="0"/>
                <a:cs typeface="Arial" panose="020B0604020202020204" pitchFamily="34" charset="0"/>
              </a:rPr>
              <a:t>se </a:t>
            </a:r>
            <a:r>
              <a:rPr lang="es-ES" sz="2600" dirty="0">
                <a:latin typeface="Arial" panose="020B0604020202020204" pitchFamily="34" charset="0"/>
                <a:ea typeface="Calibri" panose="020F0502020204030204" pitchFamily="34" charset="0"/>
                <a:cs typeface="Arial" panose="020B0604020202020204" pitchFamily="34" charset="0"/>
              </a:rPr>
              <a:t>fijaba en el hacha. No hizo falta discurrir mucho para arreglar la cruz: con calma, fue cortando los nudos y las ramas salientes que más le </a:t>
            </a:r>
            <a:r>
              <a:rPr lang="es-ES" sz="2600" dirty="0" smtClean="0">
                <a:latin typeface="Arial" panose="020B0604020202020204" pitchFamily="34" charset="0"/>
                <a:ea typeface="Calibri" panose="020F0502020204030204" pitchFamily="34" charset="0"/>
                <a:cs typeface="Arial" panose="020B0604020202020204" pitchFamily="34" charset="0"/>
              </a:rPr>
              <a:t>molestaban. </a:t>
            </a:r>
            <a:r>
              <a:rPr lang="es-ES" sz="2600" dirty="0">
                <a:latin typeface="Arial" panose="020B0604020202020204" pitchFamily="34" charset="0"/>
                <a:cs typeface="Arial" panose="020B0604020202020204" pitchFamily="34" charset="0"/>
              </a:rPr>
              <a:t>Mejoró el aspecto de los maderos y, a la par, logró un montoncito de leña para una hoguera donde calentarse un poco.</a:t>
            </a:r>
          </a:p>
        </p:txBody>
      </p:sp>
      <p:sp>
        <p:nvSpPr>
          <p:cNvPr id="5" name="Rectángulo redondeado 4"/>
          <p:cNvSpPr/>
          <p:nvPr/>
        </p:nvSpPr>
        <p:spPr>
          <a:xfrm>
            <a:off x="456788" y="5160133"/>
            <a:ext cx="11472615" cy="1430179"/>
          </a:xfrm>
          <a:prstGeom prst="round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s-ES" sz="2600" dirty="0" smtClean="0">
                <a:latin typeface="Arial" panose="020B0604020202020204" pitchFamily="34" charset="0"/>
                <a:ea typeface="Calibri" panose="020F0502020204030204" pitchFamily="34" charset="0"/>
              </a:rPr>
              <a:t>Esa </a:t>
            </a:r>
            <a:r>
              <a:rPr lang="es-ES" sz="2600" dirty="0">
                <a:latin typeface="Arial" panose="020B0604020202020204" pitchFamily="34" charset="0"/>
                <a:ea typeface="Calibri" panose="020F0502020204030204" pitchFamily="34" charset="0"/>
              </a:rPr>
              <a:t>noche durmió tranquilo. A la mañana siguiente reanudó el camino. Noche a noche, su cruz iba siendo mejorada, se hacía más llevadera, y servía también para calentarse. Casi se sintió agradecido con el Diablo. </a:t>
            </a:r>
            <a:endParaRPr lang="es-ES" sz="2600" dirty="0"/>
          </a:p>
        </p:txBody>
      </p:sp>
      <p:pic>
        <p:nvPicPr>
          <p:cNvPr id="5125" name="Picture 5" descr="Imagen relacionada"/>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619998" y="2890282"/>
            <a:ext cx="2238001" cy="2238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140236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585254" y="161381"/>
            <a:ext cx="6305188" cy="1754326"/>
          </a:xfrm>
          <a:prstGeom prst="rect">
            <a:avLst/>
          </a:prstGeom>
          <a:noFill/>
        </p:spPr>
        <p:txBody>
          <a:bodyPr wrap="none" lIns="91440" tIns="45720" rIns="91440" bIns="45720">
            <a:spAutoFit/>
          </a:bodyPr>
          <a:lstStyle/>
          <a:p>
            <a:pPr algn="ctr"/>
            <a:r>
              <a:rPr lang="es-ES" sz="5400" dirty="0" smtClean="0">
                <a:ln w="0"/>
                <a:solidFill>
                  <a:schemeClr val="accent1"/>
                </a:solidFill>
                <a:effectLst>
                  <a:outerShdw blurRad="38100" dist="25400" dir="5400000" algn="ctr" rotWithShape="0">
                    <a:srgbClr val="6E747A">
                      <a:alpha val="43000"/>
                    </a:srgbClr>
                  </a:outerShdw>
                </a:effectLst>
              </a:rPr>
              <a:t>CONTINUARÁ…</a:t>
            </a:r>
          </a:p>
          <a:p>
            <a:pPr algn="ctr"/>
            <a:r>
              <a:rPr lang="es-ES" sz="5400" dirty="0" smtClean="0">
                <a:ln w="0"/>
                <a:solidFill>
                  <a:schemeClr val="accent1"/>
                </a:solidFill>
                <a:effectLst>
                  <a:outerShdw blurRad="38100" dist="25400" dir="5400000" algn="ctr" rotWithShape="0">
                    <a:srgbClr val="6E747A">
                      <a:alpha val="43000"/>
                    </a:srgbClr>
                  </a:outerShdw>
                </a:effectLst>
              </a:rPr>
              <a:t>TO BE CONTINUED…</a:t>
            </a:r>
            <a:endParaRPr lang="es-ES" sz="5400" dirty="0">
              <a:ln w="0"/>
              <a:solidFill>
                <a:schemeClr val="accent1"/>
              </a:solidFill>
              <a:effectLst>
                <a:outerShdw blurRad="38100" dist="25400" dir="5400000" algn="ctr" rotWithShape="0">
                  <a:srgbClr val="6E747A">
                    <a:alpha val="43000"/>
                  </a:srgbClr>
                </a:outerShdw>
              </a:effectLst>
            </a:endParaRPr>
          </a:p>
        </p:txBody>
      </p:sp>
      <p:pic>
        <p:nvPicPr>
          <p:cNvPr id="13316" name="Picture 4" descr="http://semanasantacallosadesegura.com/wp-content/uploads/2017/11/Hermandad-Nazarenos-de-Cristo-7-Semana-Santa-Callosa-de-Segura-1030x7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3380" y="1863648"/>
            <a:ext cx="7066185" cy="49943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Rectángulo 1"/>
          <p:cNvSpPr/>
          <p:nvPr/>
        </p:nvSpPr>
        <p:spPr>
          <a:xfrm>
            <a:off x="1641571" y="1915707"/>
            <a:ext cx="7009868" cy="923330"/>
          </a:xfrm>
          <a:prstGeom prst="rect">
            <a:avLst/>
          </a:prstGeom>
          <a:noFill/>
        </p:spPr>
        <p:txBody>
          <a:bodyPr wrap="none" lIns="91440" tIns="45720" rIns="91440" bIns="45720">
            <a:spAutoFit/>
          </a:bodyPr>
          <a:lstStyle/>
          <a:p>
            <a:pPr algn="ctr"/>
            <a:r>
              <a:rPr lang="es-ES" sz="5400" b="1" dirty="0" smtClean="0">
                <a:ln w="22225">
                  <a:solidFill>
                    <a:schemeClr val="accent2"/>
                  </a:solidFill>
                  <a:prstDash val="solid"/>
                </a:ln>
                <a:solidFill>
                  <a:schemeClr val="accent2">
                    <a:lumMod val="40000"/>
                    <a:lumOff val="60000"/>
                  </a:schemeClr>
                </a:solidFill>
              </a:rPr>
              <a:t>FELIZ MARTES SANTO</a:t>
            </a:r>
            <a:endParaRPr lang="es-ES" sz="54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0432268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166</TotalTime>
  <Words>367</Words>
  <Application>Microsoft Office PowerPoint</Application>
  <PresentationFormat>Panorámica</PresentationFormat>
  <Paragraphs>18</Paragraphs>
  <Slides>7</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7</vt:i4>
      </vt:variant>
    </vt:vector>
  </HeadingPairs>
  <TitlesOfParts>
    <vt:vector size="14" baseType="lpstr">
      <vt:lpstr>Arial</vt:lpstr>
      <vt:lpstr>Calibri</vt:lpstr>
      <vt:lpstr>Century Gothic</vt:lpstr>
      <vt:lpstr>Times New Roman</vt:lpstr>
      <vt:lpstr>Trebuchet MS</vt:lpstr>
      <vt:lpstr>Wingdings 3</vt:lpstr>
      <vt:lpstr>Faceta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TOSHIBA</dc:creator>
  <cp:lastModifiedBy>TOSHIBA</cp:lastModifiedBy>
  <cp:revision>21</cp:revision>
  <dcterms:created xsi:type="dcterms:W3CDTF">2018-03-21T21:23:09Z</dcterms:created>
  <dcterms:modified xsi:type="dcterms:W3CDTF">2018-03-23T22:38:45Z</dcterms:modified>
</cp:coreProperties>
</file>