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9" r:id="rId4"/>
    <p:sldId id="266" r:id="rId5"/>
    <p:sldId id="267" r:id="rId6"/>
    <p:sldId id="268" r:id="rId7"/>
    <p:sldId id="256"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350E77E-C978-463B-A721-CE315D6AAEA6}" type="datetimeFigureOut">
              <a:rPr lang="es-ES" smtClean="0"/>
              <a:pPr/>
              <a:t>26/05/2020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0472CEB-B38C-48BC-9764-C3652383EA9A}"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50E77E-C978-463B-A721-CE315D6AAEA6}" type="datetimeFigureOut">
              <a:rPr lang="es-ES" smtClean="0"/>
              <a:pPr/>
              <a:t>26/05/2020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472CEB-B38C-48BC-9764-C3652383EA9A}"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kVtd-kam6A" TargetMode="External"/><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p:cNvPicPr>
            <a:picLocks noChangeAspect="1"/>
          </p:cNvPicPr>
          <p:nvPr/>
        </p:nvPicPr>
        <p:blipFill>
          <a:blip r:embed="rId2"/>
          <a:stretch>
            <a:fillRect/>
          </a:stretch>
        </p:blipFill>
        <p:spPr>
          <a:xfrm>
            <a:off x="285720" y="1071546"/>
            <a:ext cx="2971607" cy="4168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4"/>
          <p:cNvSpPr>
            <a:spLocks noChangeArrowheads="1"/>
          </p:cNvSpPr>
          <p:nvPr/>
        </p:nvSpPr>
        <p:spPr bwMode="auto">
          <a:xfrm>
            <a:off x="4000496" y="4286256"/>
            <a:ext cx="4032250" cy="923925"/>
          </a:xfrm>
          <a:prstGeom prst="rect">
            <a:avLst/>
          </a:prstGeom>
          <a:noFill/>
          <a:ln>
            <a:noFill/>
          </a:ln>
          <a:extLst>
            <a:ext uri="{909E8E84-426E-40DD-AFC4-6F175D3DCCD1}"/>
            <a:ext uri="{91240B29-F687-4F45-9708-019B960494DF}"/>
          </a:extLst>
        </p:spPr>
        <p:txBody>
          <a:bodyPr spcFirstLastPara="1">
            <a:prstTxWarp prst="textArchDown">
              <a:avLst/>
            </a:prstTxWarp>
            <a:spAutoFit/>
          </a:bodyPr>
          <a:lstStyle/>
          <a:p>
            <a:pPr algn="ctr" fontAlgn="auto">
              <a:lnSpc>
                <a:spcPct val="150000"/>
              </a:lnSpc>
              <a:spcBef>
                <a:spcPts val="0"/>
              </a:spcBef>
              <a:spcAft>
                <a:spcPts val="0"/>
              </a:spcAft>
              <a:tabLst>
                <a:tab pos="2698750" algn="ctr"/>
                <a:tab pos="5399088" algn="r"/>
              </a:tabLst>
              <a:defRPr/>
            </a:pPr>
            <a:r>
              <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Colegio  “La Purísima”</a:t>
            </a:r>
          </a:p>
          <a:p>
            <a:pPr algn="ctr" fontAlgn="auto">
              <a:lnSpc>
                <a:spcPct val="150000"/>
              </a:lnSpc>
              <a:spcBef>
                <a:spcPts val="0"/>
              </a:spcBef>
              <a:spcAft>
                <a:spcPts val="0"/>
              </a:spcAft>
              <a:tabLst>
                <a:tab pos="2698750" algn="ctr"/>
                <a:tab pos="5399088" algn="r"/>
              </a:tabLst>
              <a:defRPr/>
            </a:pPr>
            <a:r>
              <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Callosa de Segura        </a:t>
            </a:r>
          </a:p>
          <a:p>
            <a:pPr algn="ctr" fontAlgn="auto">
              <a:lnSpc>
                <a:spcPct val="150000"/>
              </a:lnSpc>
              <a:spcBef>
                <a:spcPts val="0"/>
              </a:spcBef>
              <a:spcAft>
                <a:spcPts val="0"/>
              </a:spcAft>
              <a:tabLst>
                <a:tab pos="2698750" algn="ctr"/>
                <a:tab pos="5399088" algn="r"/>
              </a:tabLst>
              <a:defRPr/>
            </a:pP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Carmelitas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Misioneras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Teresianas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endPar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endParaRPr>
          </a:p>
        </p:txBody>
      </p:sp>
      <p:sp>
        <p:nvSpPr>
          <p:cNvPr id="5" name="Rectángulo 6"/>
          <p:cNvSpPr/>
          <p:nvPr/>
        </p:nvSpPr>
        <p:spPr>
          <a:xfrm>
            <a:off x="3286116" y="1000108"/>
            <a:ext cx="5816400" cy="830997"/>
          </a:xfrm>
          <a:prstGeom prst="rect">
            <a:avLst/>
          </a:prstGeom>
          <a:noFill/>
        </p:spPr>
        <p:txBody>
          <a:bodyPr wrap="none">
            <a:spAutoFit/>
          </a:bodyPr>
          <a:lstStyle/>
          <a:p>
            <a:pPr algn="ctr" fontAlgn="auto">
              <a:spcBef>
                <a:spcPts val="0"/>
              </a:spcBef>
              <a:spcAft>
                <a:spcPts val="0"/>
              </a:spcAft>
              <a:defRPr/>
            </a:pPr>
            <a:r>
              <a:rPr lang="es-E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Miércoles 27/5/2020</a:t>
            </a:r>
            <a:endPar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pic>
        <p:nvPicPr>
          <p:cNvPr id="6" name="Imagen 2"/>
          <p:cNvPicPr>
            <a:picLocks noChangeAspect="1"/>
          </p:cNvPicPr>
          <p:nvPr/>
        </p:nvPicPr>
        <p:blipFill>
          <a:blip r:embed="rId3">
            <a:duotone>
              <a:schemeClr val="accent3">
                <a:shade val="45000"/>
                <a:satMod val="135000"/>
              </a:schemeClr>
              <a:prstClr val="white"/>
            </a:duotone>
          </a:blip>
          <a:srcRect/>
          <a:stretch>
            <a:fillRect/>
          </a:stretch>
        </p:blipFill>
        <p:spPr bwMode="auto">
          <a:xfrm>
            <a:off x="5214942" y="2285992"/>
            <a:ext cx="1855787" cy="19224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2500306"/>
            <a:ext cx="3857652" cy="3539430"/>
          </a:xfrm>
          <a:prstGeom prst="rect">
            <a:avLst/>
          </a:prstGeom>
          <a:noFill/>
        </p:spPr>
        <p:txBody>
          <a:bodyPr wrap="square" rtlCol="0">
            <a:spAutoFit/>
          </a:bodyPr>
          <a:lstStyle/>
          <a:p>
            <a:pPr algn="ctr"/>
            <a:r>
              <a:rPr lang="es-ES" sz="3200" dirty="0" smtClean="0">
                <a:solidFill>
                  <a:srgbClr val="00B0F0"/>
                </a:solidFill>
              </a:rPr>
              <a:t>Con sus 12 estrellas, la bandera de la Unión Europea tiene su origen vinculado a la Inmaculada Concepción.</a:t>
            </a:r>
          </a:p>
          <a:p>
            <a:pPr algn="ctr"/>
            <a:endParaRPr lang="es-ES" sz="3200" dirty="0" smtClean="0">
              <a:solidFill>
                <a:srgbClr val="00B0F0"/>
              </a:solidFill>
            </a:endParaRPr>
          </a:p>
        </p:txBody>
      </p:sp>
      <p:sp>
        <p:nvSpPr>
          <p:cNvPr id="5" name="4 Rectángulo"/>
          <p:cNvSpPr/>
          <p:nvPr/>
        </p:nvSpPr>
        <p:spPr>
          <a:xfrm>
            <a:off x="2500298" y="642918"/>
            <a:ext cx="4081567" cy="830997"/>
          </a:xfrm>
          <a:prstGeom prst="rect">
            <a:avLst/>
          </a:prstGeom>
        </p:spPr>
        <p:txBody>
          <a:bodyPr wrap="none">
            <a:spAutoFit/>
          </a:bodyPr>
          <a:lstStyle/>
          <a:p>
            <a:r>
              <a:rPr lang="es-ES" sz="4800" b="1" dirty="0" smtClean="0">
                <a:ln w="11430">
                  <a:solidFill>
                    <a:schemeClr val="accent3">
                      <a:lumMod val="60000"/>
                      <a:lumOff val="40000"/>
                    </a:schemeClr>
                  </a:solidFill>
                </a:ln>
                <a:solidFill>
                  <a:schemeClr val="accent3">
                    <a:lumMod val="60000"/>
                    <a:lumOff val="40000"/>
                  </a:schemeClr>
                </a:solidFill>
                <a:effectLst>
                  <a:outerShdw blurRad="50800" dist="39000" dir="5460000" algn="tl">
                    <a:srgbClr val="000000">
                      <a:alpha val="38000"/>
                    </a:srgbClr>
                  </a:outerShdw>
                </a:effectLst>
                <a:latin typeface="Comic Sans MS" pitchFamily="66" charset="0"/>
              </a:rPr>
              <a:t>¿Sabías qué?</a:t>
            </a:r>
            <a:endParaRPr lang="es-ES" sz="4800" dirty="0"/>
          </a:p>
        </p:txBody>
      </p:sp>
      <p:sp>
        <p:nvSpPr>
          <p:cNvPr id="6" name="5 Rectángulo"/>
          <p:cNvSpPr/>
          <p:nvPr/>
        </p:nvSpPr>
        <p:spPr>
          <a:xfrm>
            <a:off x="857224" y="1571612"/>
            <a:ext cx="5230343" cy="707886"/>
          </a:xfrm>
          <a:prstGeom prst="rect">
            <a:avLst/>
          </a:prstGeom>
          <a:noFill/>
        </p:spPr>
        <p:txBody>
          <a:bodyPr wrap="none" lIns="91440" tIns="45720" rIns="91440" bIns="45720">
            <a:spAutoFit/>
          </a:bodyPr>
          <a:lstStyle/>
          <a:p>
            <a:pPr algn="ctr"/>
            <a:r>
              <a:rPr lang="es-E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BANDERA EUROPEA</a:t>
            </a:r>
            <a:endParaRPr lang="es-E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6 Imagen" descr="mes de mayo mes de María.jpg"/>
          <p:cNvPicPr>
            <a:picLocks noChangeAspect="1"/>
          </p:cNvPicPr>
          <p:nvPr/>
        </p:nvPicPr>
        <p:blipFill>
          <a:blip r:embed="rId2"/>
          <a:srcRect l="14844" t="2778" r="14843" b="5555"/>
          <a:stretch>
            <a:fillRect/>
          </a:stretch>
        </p:blipFill>
        <p:spPr>
          <a:xfrm>
            <a:off x="4214811" y="2457466"/>
            <a:ext cx="4929190" cy="3614740"/>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928670"/>
            <a:ext cx="7786742" cy="1569660"/>
          </a:xfrm>
          <a:prstGeom prst="rect">
            <a:avLst/>
          </a:prstGeom>
          <a:noFill/>
        </p:spPr>
        <p:txBody>
          <a:bodyPr wrap="square" rtlCol="0">
            <a:spAutoFit/>
          </a:bodyPr>
          <a:lstStyle/>
          <a:p>
            <a:pPr algn="ctr"/>
            <a:r>
              <a:rPr lang="es-ES" sz="3200" dirty="0" smtClean="0">
                <a:solidFill>
                  <a:srgbClr val="00B0F0"/>
                </a:solidFill>
              </a:rPr>
              <a:t>La bandera de la Unión Europea está representada por </a:t>
            </a:r>
            <a:r>
              <a:rPr lang="es-ES" sz="3200" dirty="0" smtClean="0">
                <a:solidFill>
                  <a:srgbClr val="00B0F0"/>
                </a:solidFill>
              </a:rPr>
              <a:t>12 estrellas </a:t>
            </a:r>
            <a:r>
              <a:rPr lang="es-ES" sz="3200" dirty="0" smtClean="0">
                <a:solidFill>
                  <a:srgbClr val="00B0F0"/>
                </a:solidFill>
              </a:rPr>
              <a:t>en círculo, sobre fondo azul.</a:t>
            </a:r>
          </a:p>
        </p:txBody>
      </p:sp>
      <p:pic>
        <p:nvPicPr>
          <p:cNvPr id="9" name="Picture 3" descr="Nueva bandera para la UE | No me toques las Helvéticas | Blog ..."/>
          <p:cNvPicPr>
            <a:picLocks noChangeAspect="1" noChangeArrowheads="1"/>
          </p:cNvPicPr>
          <p:nvPr/>
        </p:nvPicPr>
        <p:blipFill>
          <a:blip r:embed="rId2"/>
          <a:srcRect/>
          <a:stretch>
            <a:fillRect/>
          </a:stretch>
        </p:blipFill>
        <p:spPr bwMode="auto">
          <a:xfrm>
            <a:off x="1714479" y="2500306"/>
            <a:ext cx="5518923" cy="4133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origen religioso de la bandera europea.jpg"/>
          <p:cNvPicPr>
            <a:picLocks noChangeAspect="1"/>
          </p:cNvPicPr>
          <p:nvPr/>
        </p:nvPicPr>
        <p:blipFill>
          <a:blip r:embed="rId2"/>
          <a:stretch>
            <a:fillRect/>
          </a:stretch>
        </p:blipFill>
        <p:spPr>
          <a:xfrm>
            <a:off x="2000232" y="4045129"/>
            <a:ext cx="5000660" cy="2812871"/>
          </a:xfrm>
          <a:prstGeom prst="rect">
            <a:avLst/>
          </a:prstGeom>
          <a:ln>
            <a:noFill/>
          </a:ln>
          <a:effectLst>
            <a:softEdge rad="112500"/>
          </a:effectLst>
        </p:spPr>
      </p:pic>
      <p:sp>
        <p:nvSpPr>
          <p:cNvPr id="5" name="4 CuadroTexto"/>
          <p:cNvSpPr txBox="1"/>
          <p:nvPr/>
        </p:nvSpPr>
        <p:spPr>
          <a:xfrm>
            <a:off x="285720" y="642918"/>
            <a:ext cx="8358246" cy="3693319"/>
          </a:xfrm>
          <a:prstGeom prst="rect">
            <a:avLst/>
          </a:prstGeom>
          <a:noFill/>
        </p:spPr>
        <p:txBody>
          <a:bodyPr wrap="square" rtlCol="0">
            <a:spAutoFit/>
          </a:bodyPr>
          <a:lstStyle/>
          <a:p>
            <a:pPr algn="just"/>
            <a:r>
              <a:rPr lang="es-ES" sz="2600" dirty="0" smtClean="0">
                <a:solidFill>
                  <a:srgbClr val="00B0F0"/>
                </a:solidFill>
              </a:rPr>
              <a:t>La historia comenzó en 1949, cuando en Estrasburgo se instituyó el primer «Consejo de Europa», encargado de «poner las bases de una deseada federación del continente». Al año siguiente, para justificar con alguna iniciativa su existencia, dicho Consejo convocó un concurso de ideas, abierto a todos los artistas europeos, para una bandera común. En la convocatoria participó </a:t>
            </a:r>
            <a:r>
              <a:rPr lang="es-ES" sz="2600" dirty="0" err="1" smtClean="0">
                <a:solidFill>
                  <a:srgbClr val="00B0F0"/>
                </a:solidFill>
              </a:rPr>
              <a:t>Arsène</a:t>
            </a:r>
            <a:r>
              <a:rPr lang="es-ES" sz="2600" dirty="0" smtClean="0">
                <a:solidFill>
                  <a:srgbClr val="00B0F0"/>
                </a:solidFill>
              </a:rPr>
              <a:t> </a:t>
            </a:r>
            <a:r>
              <a:rPr lang="es-ES" sz="2600" dirty="0" err="1" smtClean="0">
                <a:solidFill>
                  <a:srgbClr val="00B0F0"/>
                </a:solidFill>
              </a:rPr>
              <a:t>Heitz</a:t>
            </a:r>
            <a:r>
              <a:rPr lang="es-ES" sz="2600" dirty="0" smtClean="0">
                <a:solidFill>
                  <a:srgbClr val="00B0F0"/>
                </a:solidFill>
              </a:rPr>
              <a:t>, por entonces joven y poco conocido diseñador.</a:t>
            </a:r>
            <a:endParaRPr lang="es-ES" sz="2600" dirty="0">
              <a:solidFill>
                <a:srgbClr val="00B0F0"/>
              </a:solidFill>
            </a:endParaRPr>
          </a:p>
        </p:txBody>
      </p:sp>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00034" y="428604"/>
            <a:ext cx="864396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err="1" smtClean="0">
                <a:ln>
                  <a:noFill/>
                </a:ln>
                <a:effectLst/>
                <a:latin typeface="Comic Sans MS" pitchFamily="66" charset="0"/>
                <a:ea typeface="Calibri" pitchFamily="34" charset="0"/>
                <a:cs typeface="Arial" pitchFamily="34" charset="0"/>
              </a:rPr>
              <a:t>Arsène</a:t>
            </a:r>
            <a:r>
              <a:rPr kumimoji="0" lang="es-ES" sz="2800" b="0" i="0" u="none" strike="noStrike" cap="none" normalizeH="0" baseline="0" dirty="0" smtClean="0">
                <a:ln>
                  <a:noFill/>
                </a:ln>
                <a:effectLst/>
                <a:latin typeface="Comic Sans MS" pitchFamily="66" charset="0"/>
                <a:ea typeface="Calibri" pitchFamily="34" charset="0"/>
                <a:cs typeface="Arial" pitchFamily="34" charset="0"/>
              </a:rPr>
              <a:t> </a:t>
            </a:r>
            <a:r>
              <a:rPr kumimoji="0" lang="es-ES" sz="2800" b="0" i="0" u="none" strike="noStrike" cap="none" normalizeH="0" baseline="0" dirty="0" err="1" smtClean="0">
                <a:ln>
                  <a:noFill/>
                </a:ln>
                <a:effectLst/>
                <a:latin typeface="Comic Sans MS" pitchFamily="66" charset="0"/>
                <a:ea typeface="Calibri" pitchFamily="34" charset="0"/>
                <a:cs typeface="Arial" pitchFamily="34" charset="0"/>
              </a:rPr>
              <a:t>Heitz</a:t>
            </a:r>
            <a:r>
              <a:rPr kumimoji="0" lang="es-ES" sz="2800" b="0" i="0" u="none" strike="noStrike" cap="none" normalizeH="0" baseline="0" dirty="0" smtClean="0">
                <a:ln>
                  <a:noFill/>
                </a:ln>
                <a:effectLst/>
                <a:latin typeface="Comic Sans MS" pitchFamily="66" charset="0"/>
                <a:ea typeface="Calibri" pitchFamily="34" charset="0"/>
                <a:cs typeface="Arial" pitchFamily="34" charset="0"/>
              </a:rPr>
              <a:t> es el diseñador de la bandera y asegura que: “Inspirado por Dios, tuve la idea de hacer una bandera azul sobre la que destacaban las doce estrellas de la Inmaculada Concepción de </a:t>
            </a:r>
            <a:r>
              <a:rPr kumimoji="0" lang="es-ES" sz="2800" b="0" i="0" u="none" strike="noStrike" cap="none" normalizeH="0" baseline="0" dirty="0" err="1" smtClean="0">
                <a:ln>
                  <a:noFill/>
                </a:ln>
                <a:effectLst/>
                <a:latin typeface="Comic Sans MS" pitchFamily="66" charset="0"/>
                <a:ea typeface="Calibri" pitchFamily="34" charset="0"/>
                <a:cs typeface="Arial" pitchFamily="34" charset="0"/>
              </a:rPr>
              <a:t>Rue</a:t>
            </a:r>
            <a:r>
              <a:rPr kumimoji="0" lang="es-ES" sz="2800" b="0" i="0" u="none" strike="noStrike" cap="none" normalizeH="0" baseline="0" dirty="0" smtClean="0">
                <a:ln>
                  <a:noFill/>
                </a:ln>
                <a:effectLst/>
                <a:latin typeface="Comic Sans MS" pitchFamily="66" charset="0"/>
                <a:ea typeface="Calibri" pitchFamily="34" charset="0"/>
                <a:cs typeface="Arial" pitchFamily="34" charset="0"/>
              </a:rPr>
              <a:t> du </a:t>
            </a:r>
            <a:r>
              <a:rPr kumimoji="0" lang="es-ES" sz="2800" b="0" i="0" u="none" strike="noStrike" cap="none" normalizeH="0" baseline="0" dirty="0" err="1" smtClean="0">
                <a:ln>
                  <a:noFill/>
                </a:ln>
                <a:effectLst/>
                <a:latin typeface="Comic Sans MS" pitchFamily="66" charset="0"/>
                <a:ea typeface="Calibri" pitchFamily="34" charset="0"/>
                <a:cs typeface="Arial" pitchFamily="34" charset="0"/>
              </a:rPr>
              <a:t>Bac</a:t>
            </a:r>
            <a:r>
              <a:rPr kumimoji="0" lang="es-ES" sz="2800" b="0" i="0" u="none" strike="noStrike" cap="none" normalizeH="0" baseline="0" dirty="0" smtClean="0">
                <a:ln>
                  <a:noFill/>
                </a:ln>
                <a:effectLst/>
                <a:latin typeface="Comic Sans MS" pitchFamily="66" charset="0"/>
                <a:ea typeface="Calibri" pitchFamily="34" charset="0"/>
                <a:cs typeface="Arial" pitchFamily="34" charset="0"/>
              </a:rPr>
              <a:t>; de modo que la bandera europea es la bandera de la madre de Jesús que apareció en el cielo coronada de doce estrellas”.</a:t>
            </a:r>
            <a:endParaRPr kumimoji="0" lang="es-ES" sz="2800" b="0" i="0" u="none" strike="noStrike" cap="none" normalizeH="0" baseline="0" dirty="0" smtClean="0">
              <a:ln>
                <a:noFill/>
              </a:ln>
              <a:effectLst/>
              <a:latin typeface="Comic Sans MS" pitchFamily="66" charset="0"/>
              <a:cs typeface="Arial" pitchFamily="34" charset="0"/>
            </a:endParaRPr>
          </a:p>
        </p:txBody>
      </p:sp>
      <p:pic>
        <p:nvPicPr>
          <p:cNvPr id="5" name="4 Imagen" descr="dn36.png"/>
          <p:cNvPicPr>
            <a:picLocks noChangeAspect="1"/>
          </p:cNvPicPr>
          <p:nvPr/>
        </p:nvPicPr>
        <p:blipFill>
          <a:blip r:embed="rId2"/>
          <a:stretch>
            <a:fillRect/>
          </a:stretch>
        </p:blipFill>
        <p:spPr>
          <a:xfrm>
            <a:off x="1000100" y="3482372"/>
            <a:ext cx="7264128" cy="3375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aría Inmaculada.jpg"/>
          <p:cNvPicPr>
            <a:picLocks noChangeAspect="1"/>
          </p:cNvPicPr>
          <p:nvPr/>
        </p:nvPicPr>
        <p:blipFill>
          <a:blip r:embed="rId2"/>
          <a:stretch>
            <a:fillRect/>
          </a:stretch>
        </p:blipFill>
        <p:spPr>
          <a:xfrm>
            <a:off x="6144745" y="928670"/>
            <a:ext cx="2999253" cy="4572032"/>
          </a:xfrm>
          <a:prstGeom prst="rect">
            <a:avLst/>
          </a:prstGeom>
        </p:spPr>
      </p:pic>
      <p:sp>
        <p:nvSpPr>
          <p:cNvPr id="3" name="2 CuadroTexto"/>
          <p:cNvSpPr txBox="1"/>
          <p:nvPr/>
        </p:nvSpPr>
        <p:spPr>
          <a:xfrm>
            <a:off x="285720" y="1000108"/>
            <a:ext cx="6000792" cy="5509200"/>
          </a:xfrm>
          <a:prstGeom prst="rect">
            <a:avLst/>
          </a:prstGeom>
          <a:noFill/>
        </p:spPr>
        <p:txBody>
          <a:bodyPr wrap="square" rtlCol="0">
            <a:spAutoFit/>
          </a:bodyPr>
          <a:lstStyle/>
          <a:p>
            <a:pPr algn="just"/>
            <a:r>
              <a:rPr lang="es-ES" sz="3200" dirty="0" smtClean="0">
                <a:solidFill>
                  <a:srgbClr val="00B0F0"/>
                </a:solidFill>
              </a:rPr>
              <a:t>La sesión solemne durante la que la bandera se adoptó se celebró en 1955, en un día que no se escogió aposta, sino que vino determinado por las agendas de los Jefes de Estado. Pero he aquí que aquel día era un </a:t>
            </a:r>
            <a:r>
              <a:rPr lang="es-ES" sz="3200" b="1" dirty="0" smtClean="0">
                <a:solidFill>
                  <a:srgbClr val="00B0F0"/>
                </a:solidFill>
              </a:rPr>
              <a:t>8 de diciembre</a:t>
            </a:r>
            <a:r>
              <a:rPr lang="es-ES" sz="3200" dirty="0" smtClean="0">
                <a:solidFill>
                  <a:srgbClr val="00B0F0"/>
                </a:solidFill>
              </a:rPr>
              <a:t>, día en que la Iglesia celebra la </a:t>
            </a:r>
            <a:r>
              <a:rPr lang="es-ES" sz="3200" b="1" dirty="0" smtClean="0">
                <a:solidFill>
                  <a:srgbClr val="00B0F0"/>
                </a:solidFill>
              </a:rPr>
              <a:t>fiesta de La Inmaculada Concepción</a:t>
            </a:r>
            <a:r>
              <a:rPr lang="es-ES" sz="3200" b="1" dirty="0" smtClean="0">
                <a:solidFill>
                  <a:srgbClr val="00B0F0"/>
                </a:solidFill>
              </a:rPr>
              <a:t>.</a:t>
            </a:r>
          </a:p>
          <a:p>
            <a:pPr algn="just"/>
            <a:r>
              <a:rPr lang="es-ES" sz="3200" b="1" dirty="0" smtClean="0">
                <a:solidFill>
                  <a:srgbClr val="00B0F0"/>
                </a:solidFill>
              </a:rPr>
              <a:t>¿Coincidencia o no?</a:t>
            </a:r>
            <a:endParaRPr lang="es-ES" sz="3200" b="1" dirty="0" smtClean="0">
              <a:solidFill>
                <a:srgbClr val="00B0F0"/>
              </a:solidFill>
            </a:endParaRPr>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5 Rectángulo"/>
          <p:cNvSpPr/>
          <p:nvPr/>
        </p:nvSpPr>
        <p:spPr>
          <a:xfrm>
            <a:off x="1214414" y="0"/>
            <a:ext cx="679500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rgbClr val="FF0000"/>
                  </a:solidFill>
                </a:ln>
                <a:solidFill>
                  <a:srgbClr val="FF0000"/>
                </a:solidFill>
                <a:effectLst>
                  <a:outerShdw blurRad="50800" dist="39000" dir="5460000" algn="tl">
                    <a:srgbClr val="000000">
                      <a:alpha val="38000"/>
                    </a:srgbClr>
                  </a:outerShdw>
                </a:effectLst>
              </a:rPr>
              <a:t>CANTEMOS:</a:t>
            </a:r>
          </a:p>
          <a:p>
            <a:pPr algn="ctr"/>
            <a:r>
              <a:rPr lang="es-ES" sz="5400" b="1" cap="none" spc="0" dirty="0" smtClean="0">
                <a:ln w="11430">
                  <a:solidFill>
                    <a:srgbClr val="FF0000"/>
                  </a:solidFill>
                </a:ln>
                <a:solidFill>
                  <a:srgbClr val="FF0000"/>
                </a:solidFill>
                <a:effectLst>
                  <a:outerShdw blurRad="50800" dist="39000" dir="5460000" algn="tl">
                    <a:srgbClr val="000000">
                      <a:alpha val="38000"/>
                    </a:srgbClr>
                  </a:outerShdw>
                </a:effectLst>
              </a:rPr>
              <a:t>CONTIGO, MARÍA!!!</a:t>
            </a:r>
            <a:endParaRPr lang="es-E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8" name="7 Imagen" descr="nota-musical-imagen-animada-0012.gif"/>
          <p:cNvPicPr>
            <a:picLocks noChangeAspect="1"/>
          </p:cNvPicPr>
          <p:nvPr/>
        </p:nvPicPr>
        <p:blipFill>
          <a:blip r:embed="rId2">
            <a:duotone>
              <a:prstClr val="black"/>
              <a:srgbClr val="FF0000">
                <a:tint val="45000"/>
                <a:satMod val="400000"/>
              </a:srgbClr>
            </a:duotone>
          </a:blip>
          <a:stretch>
            <a:fillRect/>
          </a:stretch>
        </p:blipFill>
        <p:spPr>
          <a:xfrm>
            <a:off x="7239000" y="1571612"/>
            <a:ext cx="1905000" cy="1409700"/>
          </a:xfrm>
          <a:prstGeom prst="rect">
            <a:avLst/>
          </a:prstGeom>
        </p:spPr>
      </p:pic>
      <p:pic>
        <p:nvPicPr>
          <p:cNvPr id="9" name="8 Imagen" descr="nota-musical-imagen-animada-0012.gif"/>
          <p:cNvPicPr>
            <a:picLocks noChangeAspect="1"/>
          </p:cNvPicPr>
          <p:nvPr/>
        </p:nvPicPr>
        <p:blipFill>
          <a:blip r:embed="rId2">
            <a:duotone>
              <a:prstClr val="black"/>
              <a:srgbClr val="FF0000">
                <a:tint val="45000"/>
                <a:satMod val="400000"/>
              </a:srgbClr>
            </a:duotone>
          </a:blip>
          <a:stretch>
            <a:fillRect/>
          </a:stretch>
        </p:blipFill>
        <p:spPr>
          <a:xfrm>
            <a:off x="0" y="1785926"/>
            <a:ext cx="1905000" cy="1409700"/>
          </a:xfrm>
          <a:prstGeom prst="rect">
            <a:avLst/>
          </a:prstGeom>
        </p:spPr>
      </p:pic>
      <p:sp>
        <p:nvSpPr>
          <p:cNvPr id="7" name="6 Rectángulo"/>
          <p:cNvSpPr/>
          <p:nvPr/>
        </p:nvSpPr>
        <p:spPr>
          <a:xfrm>
            <a:off x="1928794" y="1857364"/>
            <a:ext cx="5357850" cy="369332"/>
          </a:xfrm>
          <a:prstGeom prst="rect">
            <a:avLst/>
          </a:prstGeom>
        </p:spPr>
        <p:txBody>
          <a:bodyPr wrap="square">
            <a:spAutoFit/>
          </a:bodyPr>
          <a:lstStyle/>
          <a:p>
            <a:r>
              <a:rPr lang="es-ES" u="sng" dirty="0" smtClean="0">
                <a:hlinkClick r:id="rId3"/>
              </a:rPr>
              <a:t>https://www.youtube.com/watch?v=kkVtd-kam6A</a:t>
            </a:r>
            <a:endParaRPr lang="es-ES" dirty="0"/>
          </a:p>
        </p:txBody>
      </p:sp>
      <p:pic>
        <p:nvPicPr>
          <p:cNvPr id="10" name="9 Imagen" descr="María-reina-729x1024.jpg"/>
          <p:cNvPicPr>
            <a:picLocks noChangeAspect="1"/>
          </p:cNvPicPr>
          <p:nvPr/>
        </p:nvPicPr>
        <p:blipFill>
          <a:blip r:embed="rId4"/>
          <a:stretch>
            <a:fillRect/>
          </a:stretch>
        </p:blipFill>
        <p:spPr>
          <a:xfrm>
            <a:off x="2643174" y="2325191"/>
            <a:ext cx="3226971" cy="4532809"/>
          </a:xfrm>
          <a:prstGeom prst="rect">
            <a:avLst/>
          </a:prstGeom>
          <a:ln>
            <a:noFill/>
          </a:ln>
          <a:effectLst>
            <a:softEdge rad="112500"/>
          </a:effectLst>
        </p:spPr>
      </p:pic>
    </p:spTree>
  </p:cSld>
  <p:clrMapOvr>
    <a:masterClrMapping/>
  </p:clrMapOvr>
  <p:transition spd="med">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215</Words>
  <Application>Microsoft Office PowerPoint</Application>
  <PresentationFormat>Presentación en pantalla (4:3)</PresentationFormat>
  <Paragraphs>15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Flujo</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Loli-Reme</dc:creator>
  <cp:lastModifiedBy>Loli-Reme</cp:lastModifiedBy>
  <cp:revision>40</cp:revision>
  <dcterms:created xsi:type="dcterms:W3CDTF">2020-05-21T12:01:28Z</dcterms:created>
  <dcterms:modified xsi:type="dcterms:W3CDTF">2020-05-26T15:23:25Z</dcterms:modified>
</cp:coreProperties>
</file>